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Lst>
  <p:sldSz cx="18288000" cy="10287000"/>
  <p:notesSz cx="6858000" cy="9144000"/>
  <p:embeddedFontLst>
    <p:embeddedFont>
      <p:font typeface="Canva Sans" panose="020B0503030501040103"/>
      <p:regular r:id="rId13"/>
    </p:embeddedFont>
    <p:embeddedFont>
      <p:font typeface="Calibri" panose="020F0502020204030204" charset="0"/>
      <p:regular r:id="rId14"/>
      <p:bold r:id="rId15"/>
      <p:italic r:id="rId16"/>
      <p:bold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showGuides="1">
      <p:cViewPr varScale="1">
        <p:scale>
          <a:sx n="70" d="100"/>
          <a:sy n="70" d="100"/>
        </p:scale>
        <p:origin x="774"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font" Target="fonts/font5.fntdata"/><Relationship Id="rId16" Type="http://schemas.openxmlformats.org/officeDocument/2006/relationships/font" Target="fonts/font4.fntdata"/><Relationship Id="rId15" Type="http://schemas.openxmlformats.org/officeDocument/2006/relationships/font" Target="fonts/font3.fntdata"/><Relationship Id="rId14" Type="http://schemas.openxmlformats.org/officeDocument/2006/relationships/font" Target="fonts/font2.fntdata"/><Relationship Id="rId13" Type="http://schemas.openxmlformats.org/officeDocument/2006/relationships/font" Target="fonts/font1.fntdata"/><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image1.png>
</file>

<file path=ppt/media/image2.png>
</file>

<file path=ppt/media/image3.jpeg>
</file>

<file path=ppt/media/image4.jpe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eg"/><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jpeg"/><Relationship Id="rId1"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914162" cy="1583495"/>
          </a:xfrm>
          <a:custGeom>
            <a:avLst/>
            <a:gdLst/>
            <a:ahLst/>
            <a:cxnLst/>
            <a:rect l="l" t="t" r="r" b="b"/>
            <a:pathLst>
              <a:path w="2914162" h="1583495">
                <a:moveTo>
                  <a:pt x="0" y="0"/>
                </a:moveTo>
                <a:lnTo>
                  <a:pt x="2914162" y="0"/>
                </a:lnTo>
                <a:lnTo>
                  <a:pt x="2914162" y="1583495"/>
                </a:lnTo>
                <a:lnTo>
                  <a:pt x="0" y="1583495"/>
                </a:lnTo>
                <a:lnTo>
                  <a:pt x="0" y="0"/>
                </a:lnTo>
                <a:close/>
              </a:path>
            </a:pathLst>
          </a:custGeom>
          <a:blipFill>
            <a:blip r:embed="rId1"/>
            <a:stretch>
              <a:fillRect/>
            </a:stretch>
          </a:blipFill>
        </p:spPr>
        <p:txBody>
          <a:bodyPr/>
          <a:lstStyle/>
          <a:p>
            <a:endParaRPr lang="en-US"/>
          </a:p>
        </p:txBody>
      </p:sp>
      <p:sp>
        <p:nvSpPr>
          <p:cNvPr id="3" name="Freeform 3"/>
          <p:cNvSpPr/>
          <p:nvPr/>
        </p:nvSpPr>
        <p:spPr>
          <a:xfrm>
            <a:off x="15200851" y="0"/>
            <a:ext cx="3087149" cy="1583495"/>
          </a:xfrm>
          <a:custGeom>
            <a:avLst/>
            <a:gdLst/>
            <a:ahLst/>
            <a:cxnLst/>
            <a:rect l="l" t="t" r="r" b="b"/>
            <a:pathLst>
              <a:path w="3087149" h="1583495">
                <a:moveTo>
                  <a:pt x="0" y="0"/>
                </a:moveTo>
                <a:lnTo>
                  <a:pt x="3087149" y="0"/>
                </a:lnTo>
                <a:lnTo>
                  <a:pt x="3087149" y="1583495"/>
                </a:lnTo>
                <a:lnTo>
                  <a:pt x="0" y="1583495"/>
                </a:lnTo>
                <a:lnTo>
                  <a:pt x="0" y="0"/>
                </a:lnTo>
                <a:close/>
              </a:path>
            </a:pathLst>
          </a:custGeom>
          <a:blipFill>
            <a:blip r:embed="rId2"/>
            <a:stretch>
              <a:fillRect/>
            </a:stretch>
          </a:blipFill>
        </p:spPr>
        <p:txBody>
          <a:bodyPr/>
          <a:lstStyle/>
          <a:p>
            <a:endParaRPr lang="en-US"/>
          </a:p>
        </p:txBody>
      </p:sp>
      <p:grpSp>
        <p:nvGrpSpPr>
          <p:cNvPr id="4" name="Group 4"/>
          <p:cNvGrpSpPr/>
          <p:nvPr/>
        </p:nvGrpSpPr>
        <p:grpSpPr>
          <a:xfrm>
            <a:off x="2777204" y="0"/>
            <a:ext cx="12423647" cy="1583495"/>
            <a:chOff x="0" y="0"/>
            <a:chExt cx="3272072" cy="417052"/>
          </a:xfrm>
        </p:grpSpPr>
        <p:sp>
          <p:nvSpPr>
            <p:cNvPr id="5" name="Freeform 5"/>
            <p:cNvSpPr/>
            <p:nvPr/>
          </p:nvSpPr>
          <p:spPr>
            <a:xfrm>
              <a:off x="0" y="0"/>
              <a:ext cx="3272072" cy="417052"/>
            </a:xfrm>
            <a:custGeom>
              <a:avLst/>
              <a:gdLst/>
              <a:ahLst/>
              <a:cxnLst/>
              <a:rect l="l" t="t" r="r" b="b"/>
              <a:pathLst>
                <a:path w="3272072" h="417052">
                  <a:moveTo>
                    <a:pt x="0" y="0"/>
                  </a:moveTo>
                  <a:lnTo>
                    <a:pt x="3272072" y="0"/>
                  </a:lnTo>
                  <a:lnTo>
                    <a:pt x="3272072" y="417052"/>
                  </a:lnTo>
                  <a:lnTo>
                    <a:pt x="0" y="417052"/>
                  </a:lnTo>
                  <a:close/>
                </a:path>
              </a:pathLst>
            </a:custGeom>
            <a:solidFill>
              <a:srgbClr val="000000"/>
            </a:solidFill>
          </p:spPr>
          <p:txBody>
            <a:bodyPr/>
            <a:lstStyle/>
            <a:p>
              <a:endParaRPr lang="en-US"/>
            </a:p>
          </p:txBody>
        </p:sp>
        <p:sp>
          <p:nvSpPr>
            <p:cNvPr id="6" name="TextBox 6"/>
            <p:cNvSpPr txBox="1"/>
            <p:nvPr/>
          </p:nvSpPr>
          <p:spPr>
            <a:xfrm>
              <a:off x="0" y="-38100"/>
              <a:ext cx="3272072" cy="455152"/>
            </a:xfrm>
            <a:prstGeom prst="rect">
              <a:avLst/>
            </a:prstGeom>
          </p:spPr>
          <p:txBody>
            <a:bodyPr lIns="50800" tIns="50800" rIns="50800" bIns="50800" rtlCol="0" anchor="ctr"/>
            <a:lstStyle/>
            <a:p>
              <a:pPr algn="ctr">
                <a:lnSpc>
                  <a:spcPts val="2660"/>
                </a:lnSpc>
                <a:spcBef>
                  <a:spcPct val="0"/>
                </a:spcBef>
              </a:pPr>
            </a:p>
          </p:txBody>
        </p:sp>
      </p:grpSp>
      <p:sp>
        <p:nvSpPr>
          <p:cNvPr id="7" name="TextBox 7"/>
          <p:cNvSpPr txBox="1"/>
          <p:nvPr/>
        </p:nvSpPr>
        <p:spPr>
          <a:xfrm>
            <a:off x="692676" y="4026326"/>
            <a:ext cx="14508175" cy="2062792"/>
          </a:xfrm>
          <a:prstGeom prst="rect">
            <a:avLst/>
          </a:prstGeom>
        </p:spPr>
        <p:txBody>
          <a:bodyPr lIns="0" tIns="0" rIns="0" bIns="0" rtlCol="0" anchor="t">
            <a:spAutoFit/>
          </a:bodyPr>
          <a:lstStyle/>
          <a:p>
            <a:pPr>
              <a:lnSpc>
                <a:spcPts val="5545"/>
              </a:lnSpc>
            </a:pPr>
            <a:r>
              <a:rPr lang="en-US" sz="3960">
                <a:solidFill>
                  <a:srgbClr val="000000"/>
                </a:solidFill>
                <a:latin typeface="Bobby Jones"/>
              </a:rPr>
              <a:t>Problem statement: Giggr Track Open Innovation (mobility)</a:t>
            </a:r>
            <a:endParaRPr lang="en-US" sz="3960">
              <a:solidFill>
                <a:srgbClr val="000000"/>
              </a:solidFill>
              <a:latin typeface="Bobby Jones"/>
            </a:endParaRPr>
          </a:p>
          <a:p>
            <a:pPr>
              <a:lnSpc>
                <a:spcPts val="5545"/>
              </a:lnSpc>
            </a:pPr>
            <a:endParaRPr lang="en-US" sz="3960">
              <a:solidFill>
                <a:srgbClr val="000000"/>
              </a:solidFill>
              <a:latin typeface="Bobby Jones"/>
            </a:endParaRPr>
          </a:p>
          <a:p>
            <a:pPr>
              <a:lnSpc>
                <a:spcPts val="5405"/>
              </a:lnSpc>
            </a:pPr>
            <a:r>
              <a:rPr lang="en-US" sz="3860">
                <a:solidFill>
                  <a:srgbClr val="000000"/>
                </a:solidFill>
                <a:latin typeface="Bobby Jones"/>
              </a:rPr>
              <a:t>Team name: The Down Trodence</a:t>
            </a:r>
            <a:endParaRPr lang="en-US" sz="3860">
              <a:solidFill>
                <a:srgbClr val="000000"/>
              </a:solidFill>
              <a:latin typeface="Bobby Jone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914162" cy="1583495"/>
          </a:xfrm>
          <a:custGeom>
            <a:avLst/>
            <a:gdLst/>
            <a:ahLst/>
            <a:cxnLst/>
            <a:rect l="l" t="t" r="r" b="b"/>
            <a:pathLst>
              <a:path w="2914162" h="1583495">
                <a:moveTo>
                  <a:pt x="0" y="0"/>
                </a:moveTo>
                <a:lnTo>
                  <a:pt x="2914162" y="0"/>
                </a:lnTo>
                <a:lnTo>
                  <a:pt x="2914162" y="1583495"/>
                </a:lnTo>
                <a:lnTo>
                  <a:pt x="0" y="1583495"/>
                </a:lnTo>
                <a:lnTo>
                  <a:pt x="0" y="0"/>
                </a:lnTo>
                <a:close/>
              </a:path>
            </a:pathLst>
          </a:custGeom>
          <a:blipFill>
            <a:blip r:embed="rId1"/>
            <a:stretch>
              <a:fillRect/>
            </a:stretch>
          </a:blipFill>
        </p:spPr>
        <p:txBody>
          <a:bodyPr/>
          <a:lstStyle/>
          <a:p>
            <a:endParaRPr lang="en-US"/>
          </a:p>
        </p:txBody>
      </p:sp>
      <p:sp>
        <p:nvSpPr>
          <p:cNvPr id="3" name="Freeform 3"/>
          <p:cNvSpPr/>
          <p:nvPr/>
        </p:nvSpPr>
        <p:spPr>
          <a:xfrm>
            <a:off x="15200851" y="0"/>
            <a:ext cx="3087149" cy="1583495"/>
          </a:xfrm>
          <a:custGeom>
            <a:avLst/>
            <a:gdLst/>
            <a:ahLst/>
            <a:cxnLst/>
            <a:rect l="l" t="t" r="r" b="b"/>
            <a:pathLst>
              <a:path w="3087149" h="1583495">
                <a:moveTo>
                  <a:pt x="0" y="0"/>
                </a:moveTo>
                <a:lnTo>
                  <a:pt x="3087149" y="0"/>
                </a:lnTo>
                <a:lnTo>
                  <a:pt x="3087149" y="1583495"/>
                </a:lnTo>
                <a:lnTo>
                  <a:pt x="0" y="1583495"/>
                </a:lnTo>
                <a:lnTo>
                  <a:pt x="0" y="0"/>
                </a:lnTo>
                <a:close/>
              </a:path>
            </a:pathLst>
          </a:custGeom>
          <a:blipFill>
            <a:blip r:embed="rId2"/>
            <a:stretch>
              <a:fillRect/>
            </a:stretch>
          </a:blipFill>
        </p:spPr>
        <p:txBody>
          <a:bodyPr/>
          <a:lstStyle/>
          <a:p>
            <a:endParaRPr lang="en-US"/>
          </a:p>
        </p:txBody>
      </p:sp>
      <p:grpSp>
        <p:nvGrpSpPr>
          <p:cNvPr id="4" name="Group 4"/>
          <p:cNvGrpSpPr/>
          <p:nvPr/>
        </p:nvGrpSpPr>
        <p:grpSpPr>
          <a:xfrm>
            <a:off x="2777204" y="0"/>
            <a:ext cx="12423647" cy="1583495"/>
            <a:chOff x="0" y="0"/>
            <a:chExt cx="3272072" cy="417052"/>
          </a:xfrm>
        </p:grpSpPr>
        <p:sp>
          <p:nvSpPr>
            <p:cNvPr id="5" name="Freeform 5"/>
            <p:cNvSpPr/>
            <p:nvPr/>
          </p:nvSpPr>
          <p:spPr>
            <a:xfrm>
              <a:off x="0" y="0"/>
              <a:ext cx="3272072" cy="417052"/>
            </a:xfrm>
            <a:custGeom>
              <a:avLst/>
              <a:gdLst/>
              <a:ahLst/>
              <a:cxnLst/>
              <a:rect l="l" t="t" r="r" b="b"/>
              <a:pathLst>
                <a:path w="3272072" h="417052">
                  <a:moveTo>
                    <a:pt x="0" y="0"/>
                  </a:moveTo>
                  <a:lnTo>
                    <a:pt x="3272072" y="0"/>
                  </a:lnTo>
                  <a:lnTo>
                    <a:pt x="3272072" y="417052"/>
                  </a:lnTo>
                  <a:lnTo>
                    <a:pt x="0" y="417052"/>
                  </a:lnTo>
                  <a:close/>
                </a:path>
              </a:pathLst>
            </a:custGeom>
            <a:solidFill>
              <a:srgbClr val="000000"/>
            </a:solidFill>
          </p:spPr>
          <p:txBody>
            <a:bodyPr/>
            <a:lstStyle/>
            <a:p>
              <a:endParaRPr lang="en-US"/>
            </a:p>
          </p:txBody>
        </p:sp>
        <p:sp>
          <p:nvSpPr>
            <p:cNvPr id="6" name="TextBox 6"/>
            <p:cNvSpPr txBox="1"/>
            <p:nvPr/>
          </p:nvSpPr>
          <p:spPr>
            <a:xfrm>
              <a:off x="0" y="-38100"/>
              <a:ext cx="3272072" cy="455152"/>
            </a:xfrm>
            <a:prstGeom prst="rect">
              <a:avLst/>
            </a:prstGeom>
          </p:spPr>
          <p:txBody>
            <a:bodyPr lIns="50800" tIns="50800" rIns="50800" bIns="50800" rtlCol="0" anchor="ctr"/>
            <a:lstStyle/>
            <a:p>
              <a:pPr algn="ctr">
                <a:lnSpc>
                  <a:spcPts val="2660"/>
                </a:lnSpc>
                <a:spcBef>
                  <a:spcPct val="0"/>
                </a:spcBef>
              </a:pPr>
            </a:p>
          </p:txBody>
        </p:sp>
      </p:grpSp>
      <p:sp>
        <p:nvSpPr>
          <p:cNvPr id="7" name="Freeform 7"/>
          <p:cNvSpPr/>
          <p:nvPr/>
        </p:nvSpPr>
        <p:spPr>
          <a:xfrm>
            <a:off x="10299420" y="1794749"/>
            <a:ext cx="3728789" cy="3266376"/>
          </a:xfrm>
          <a:custGeom>
            <a:avLst/>
            <a:gdLst/>
            <a:ahLst/>
            <a:cxnLst/>
            <a:rect l="l" t="t" r="r" b="b"/>
            <a:pathLst>
              <a:path w="3728789" h="3266376">
                <a:moveTo>
                  <a:pt x="0" y="0"/>
                </a:moveTo>
                <a:lnTo>
                  <a:pt x="3728789" y="0"/>
                </a:lnTo>
                <a:lnTo>
                  <a:pt x="3728789" y="3266376"/>
                </a:lnTo>
                <a:lnTo>
                  <a:pt x="0" y="3266376"/>
                </a:lnTo>
                <a:lnTo>
                  <a:pt x="0" y="0"/>
                </a:lnTo>
                <a:close/>
              </a:path>
            </a:pathLst>
          </a:custGeom>
          <a:blipFill>
            <a:blip r:embed="rId3"/>
            <a:stretch>
              <a:fillRect l="-13092" t="-69840" r="-14547" b="-24440"/>
            </a:stretch>
          </a:blipFill>
        </p:spPr>
        <p:txBody>
          <a:bodyPr/>
          <a:lstStyle/>
          <a:p>
            <a:endParaRPr lang="en-US"/>
          </a:p>
        </p:txBody>
      </p:sp>
      <p:sp>
        <p:nvSpPr>
          <p:cNvPr id="8" name="Freeform 8"/>
          <p:cNvSpPr/>
          <p:nvPr/>
        </p:nvSpPr>
        <p:spPr>
          <a:xfrm>
            <a:off x="14626489" y="1794749"/>
            <a:ext cx="3326245" cy="3266376"/>
          </a:xfrm>
          <a:custGeom>
            <a:avLst/>
            <a:gdLst/>
            <a:ahLst/>
            <a:cxnLst/>
            <a:rect l="l" t="t" r="r" b="b"/>
            <a:pathLst>
              <a:path w="3326245" h="3266376">
                <a:moveTo>
                  <a:pt x="0" y="0"/>
                </a:moveTo>
                <a:lnTo>
                  <a:pt x="3326245" y="0"/>
                </a:lnTo>
                <a:lnTo>
                  <a:pt x="3326245" y="3266376"/>
                </a:lnTo>
                <a:lnTo>
                  <a:pt x="0" y="3266376"/>
                </a:lnTo>
                <a:lnTo>
                  <a:pt x="0" y="0"/>
                </a:lnTo>
                <a:close/>
              </a:path>
            </a:pathLst>
          </a:custGeom>
          <a:blipFill>
            <a:blip r:embed="rId4"/>
            <a:stretch>
              <a:fillRect l="-15631" t="-39623" r="-19287" b="-17570"/>
            </a:stretch>
          </a:blipFill>
        </p:spPr>
        <p:txBody>
          <a:bodyPr/>
          <a:lstStyle/>
          <a:p>
            <a:endParaRPr lang="en-US"/>
          </a:p>
        </p:txBody>
      </p:sp>
      <p:sp>
        <p:nvSpPr>
          <p:cNvPr id="9" name="Freeform 9"/>
          <p:cNvSpPr/>
          <p:nvPr/>
        </p:nvSpPr>
        <p:spPr>
          <a:xfrm>
            <a:off x="10299420" y="5751113"/>
            <a:ext cx="3728789" cy="3272681"/>
          </a:xfrm>
          <a:custGeom>
            <a:avLst/>
            <a:gdLst/>
            <a:ahLst/>
            <a:cxnLst/>
            <a:rect l="l" t="t" r="r" b="b"/>
            <a:pathLst>
              <a:path w="3728789" h="3272681">
                <a:moveTo>
                  <a:pt x="0" y="0"/>
                </a:moveTo>
                <a:lnTo>
                  <a:pt x="3728789" y="0"/>
                </a:lnTo>
                <a:lnTo>
                  <a:pt x="3728789" y="3272681"/>
                </a:lnTo>
                <a:lnTo>
                  <a:pt x="0" y="3272681"/>
                </a:lnTo>
                <a:lnTo>
                  <a:pt x="0" y="0"/>
                </a:lnTo>
                <a:close/>
              </a:path>
            </a:pathLst>
          </a:custGeom>
          <a:blipFill>
            <a:blip r:embed="rId5"/>
            <a:stretch>
              <a:fillRect l="-57921" t="-126126" r="-72955" b="-124612"/>
            </a:stretch>
          </a:blipFill>
        </p:spPr>
        <p:txBody>
          <a:bodyPr/>
          <a:lstStyle/>
          <a:p>
            <a:endParaRPr lang="en-US"/>
          </a:p>
        </p:txBody>
      </p:sp>
      <p:sp>
        <p:nvSpPr>
          <p:cNvPr id="10" name="Freeform 10"/>
          <p:cNvSpPr/>
          <p:nvPr/>
        </p:nvSpPr>
        <p:spPr>
          <a:xfrm>
            <a:off x="14626489" y="5751113"/>
            <a:ext cx="3326245" cy="3272681"/>
          </a:xfrm>
          <a:custGeom>
            <a:avLst/>
            <a:gdLst/>
            <a:ahLst/>
            <a:cxnLst/>
            <a:rect l="l" t="t" r="r" b="b"/>
            <a:pathLst>
              <a:path w="3326245" h="3272681">
                <a:moveTo>
                  <a:pt x="0" y="0"/>
                </a:moveTo>
                <a:lnTo>
                  <a:pt x="3326245" y="0"/>
                </a:lnTo>
                <a:lnTo>
                  <a:pt x="3326245" y="3272681"/>
                </a:lnTo>
                <a:lnTo>
                  <a:pt x="0" y="3272681"/>
                </a:lnTo>
                <a:lnTo>
                  <a:pt x="0" y="0"/>
                </a:lnTo>
                <a:close/>
              </a:path>
            </a:pathLst>
          </a:custGeom>
          <a:blipFill>
            <a:blip r:embed="rId6"/>
            <a:stretch>
              <a:fillRect t="-7563" b="-80855"/>
            </a:stretch>
          </a:blipFill>
        </p:spPr>
        <p:txBody>
          <a:bodyPr/>
          <a:lstStyle/>
          <a:p>
            <a:endParaRPr lang="en-US"/>
          </a:p>
        </p:txBody>
      </p:sp>
      <p:sp>
        <p:nvSpPr>
          <p:cNvPr id="11" name="TextBox 11"/>
          <p:cNvSpPr txBox="1"/>
          <p:nvPr/>
        </p:nvSpPr>
        <p:spPr>
          <a:xfrm>
            <a:off x="159273" y="3168718"/>
            <a:ext cx="10027956" cy="5215414"/>
          </a:xfrm>
          <a:prstGeom prst="rect">
            <a:avLst/>
          </a:prstGeom>
        </p:spPr>
        <p:txBody>
          <a:bodyPr lIns="0" tIns="0" rIns="0" bIns="0" rtlCol="0" anchor="t">
            <a:spAutoFit/>
          </a:bodyPr>
          <a:lstStyle/>
          <a:p>
            <a:pPr algn="ctr">
              <a:lnSpc>
                <a:spcPts val="6740"/>
              </a:lnSpc>
            </a:pPr>
            <a:r>
              <a:rPr lang="en-US" sz="4815">
                <a:solidFill>
                  <a:srgbClr val="000000"/>
                </a:solidFill>
                <a:latin typeface="Bobby Jones"/>
              </a:rPr>
              <a:t>Team</a:t>
            </a:r>
            <a:endParaRPr lang="en-US" sz="4815">
              <a:solidFill>
                <a:srgbClr val="000000"/>
              </a:solidFill>
              <a:latin typeface="Bobby Jones"/>
            </a:endParaRPr>
          </a:p>
          <a:p>
            <a:pPr>
              <a:lnSpc>
                <a:spcPts val="3785"/>
              </a:lnSpc>
            </a:pPr>
            <a:r>
              <a:rPr lang="en-US" sz="2705">
                <a:solidFill>
                  <a:srgbClr val="000000"/>
                </a:solidFill>
                <a:latin typeface="Bobby Jones"/>
              </a:rPr>
              <a:t>Our team is called The Down Troddence and we consist of 4 team members, namely-</a:t>
            </a:r>
            <a:endParaRPr lang="en-US" sz="2705">
              <a:solidFill>
                <a:srgbClr val="000000"/>
              </a:solidFill>
              <a:latin typeface="Bobby Jones"/>
            </a:endParaRPr>
          </a:p>
          <a:p>
            <a:pPr marL="520700" lvl="1" indent="-260350">
              <a:lnSpc>
                <a:spcPts val="3375"/>
              </a:lnSpc>
              <a:buFont typeface="Arial" panose="020B0604020202020204"/>
              <a:buChar char="•"/>
            </a:pPr>
            <a:r>
              <a:rPr lang="en-US" sz="2410">
                <a:solidFill>
                  <a:srgbClr val="000000"/>
                </a:solidFill>
                <a:latin typeface="Bobby Jones"/>
              </a:rPr>
              <a:t>Adithya U- who studied in Rajagiri Public school, Kalamaserry. Stays in Thrikkakara.</a:t>
            </a:r>
            <a:endParaRPr lang="en-US" sz="2410">
              <a:solidFill>
                <a:srgbClr val="000000"/>
              </a:solidFill>
              <a:latin typeface="Bobby Jones"/>
            </a:endParaRPr>
          </a:p>
          <a:p>
            <a:pPr marL="520700" lvl="1" indent="-260350">
              <a:lnSpc>
                <a:spcPts val="3375"/>
              </a:lnSpc>
              <a:buFont typeface="Arial" panose="020B0604020202020204"/>
              <a:buChar char="•"/>
            </a:pPr>
            <a:r>
              <a:rPr lang="en-US" sz="2410">
                <a:solidFill>
                  <a:srgbClr val="000000"/>
                </a:solidFill>
                <a:latin typeface="Bobby Jones"/>
              </a:rPr>
              <a:t> Abhishikth S Mattom-  who studied in K.E Carmel Central school, Muhamma. Stays in Cherthala, Alapuzha.</a:t>
            </a:r>
            <a:endParaRPr lang="en-US" sz="2410">
              <a:solidFill>
                <a:srgbClr val="000000"/>
              </a:solidFill>
              <a:latin typeface="Bobby Jones"/>
            </a:endParaRPr>
          </a:p>
          <a:p>
            <a:pPr marL="520700" lvl="1" indent="-260350">
              <a:lnSpc>
                <a:spcPts val="3375"/>
              </a:lnSpc>
              <a:buFont typeface="Arial" panose="020B0604020202020204"/>
              <a:buChar char="•"/>
            </a:pPr>
            <a:r>
              <a:rPr lang="en-US" sz="2410">
                <a:solidFill>
                  <a:srgbClr val="000000"/>
                </a:solidFill>
                <a:latin typeface="Bobby Jones"/>
              </a:rPr>
              <a:t>  Antony Jose- who studied in St. Kuriakose Public school, Kaduthuruthy. Stays in Kaloor. </a:t>
            </a:r>
            <a:endParaRPr lang="en-US" sz="2410">
              <a:solidFill>
                <a:srgbClr val="000000"/>
              </a:solidFill>
              <a:latin typeface="Bobby Jones"/>
            </a:endParaRPr>
          </a:p>
          <a:p>
            <a:pPr marL="520700" lvl="1" indent="-260350">
              <a:lnSpc>
                <a:spcPts val="3375"/>
              </a:lnSpc>
              <a:buFont typeface="Arial" panose="020B0604020202020204"/>
              <a:buChar char="•"/>
            </a:pPr>
            <a:r>
              <a:rPr lang="en-US" sz="2410">
                <a:solidFill>
                  <a:srgbClr val="000000"/>
                </a:solidFill>
                <a:latin typeface="Bobby Jones"/>
              </a:rPr>
              <a:t> And Alen Abraham- who studied in Carmel Indian School, Kuwait. Stays in Thumpamon, Pathanamthitta.</a:t>
            </a:r>
            <a:endParaRPr lang="en-US" sz="2410">
              <a:solidFill>
                <a:srgbClr val="000000"/>
              </a:solidFill>
              <a:latin typeface="Bobby Jones"/>
            </a:endParaRPr>
          </a:p>
        </p:txBody>
      </p:sp>
      <p:sp>
        <p:nvSpPr>
          <p:cNvPr id="12" name="TextBox 12"/>
          <p:cNvSpPr txBox="1"/>
          <p:nvPr/>
        </p:nvSpPr>
        <p:spPr>
          <a:xfrm>
            <a:off x="11304183" y="4994450"/>
            <a:ext cx="1719262" cy="580390"/>
          </a:xfrm>
          <a:prstGeom prst="rect">
            <a:avLst/>
          </a:prstGeom>
        </p:spPr>
        <p:txBody>
          <a:bodyPr lIns="0" tIns="0" rIns="0" bIns="0" rtlCol="0" anchor="t">
            <a:spAutoFit/>
          </a:bodyPr>
          <a:lstStyle/>
          <a:p>
            <a:pPr algn="ctr">
              <a:lnSpc>
                <a:spcPts val="4760"/>
              </a:lnSpc>
            </a:pPr>
            <a:r>
              <a:rPr lang="en-US" sz="3400">
                <a:solidFill>
                  <a:srgbClr val="000000"/>
                </a:solidFill>
                <a:latin typeface="Canva Sans" panose="020B0503030501040103"/>
              </a:rPr>
              <a:t>Adithya </a:t>
            </a:r>
            <a:endParaRPr lang="en-US" sz="3400">
              <a:solidFill>
                <a:srgbClr val="000000"/>
              </a:solidFill>
              <a:latin typeface="Canva Sans" panose="020B0503030501040103"/>
            </a:endParaRPr>
          </a:p>
        </p:txBody>
      </p:sp>
      <p:sp>
        <p:nvSpPr>
          <p:cNvPr id="13" name="TextBox 13"/>
          <p:cNvSpPr txBox="1"/>
          <p:nvPr/>
        </p:nvSpPr>
        <p:spPr>
          <a:xfrm>
            <a:off x="14502691" y="4994450"/>
            <a:ext cx="3573840" cy="580390"/>
          </a:xfrm>
          <a:prstGeom prst="rect">
            <a:avLst/>
          </a:prstGeom>
        </p:spPr>
        <p:txBody>
          <a:bodyPr lIns="0" tIns="0" rIns="0" bIns="0" rtlCol="0" anchor="t">
            <a:spAutoFit/>
          </a:bodyPr>
          <a:lstStyle/>
          <a:p>
            <a:pPr algn="ctr">
              <a:lnSpc>
                <a:spcPts val="4760"/>
              </a:lnSpc>
            </a:pPr>
            <a:r>
              <a:rPr lang="en-US" sz="3400">
                <a:solidFill>
                  <a:srgbClr val="000000"/>
                </a:solidFill>
                <a:latin typeface="Canva Sans" panose="020B0503030501040103"/>
              </a:rPr>
              <a:t>Abhishikth</a:t>
            </a:r>
            <a:endParaRPr lang="en-US" sz="3400">
              <a:solidFill>
                <a:srgbClr val="000000"/>
              </a:solidFill>
              <a:latin typeface="Canva Sans" panose="020B0503030501040103"/>
            </a:endParaRPr>
          </a:p>
        </p:txBody>
      </p:sp>
      <p:sp>
        <p:nvSpPr>
          <p:cNvPr id="14" name="TextBox 14"/>
          <p:cNvSpPr txBox="1"/>
          <p:nvPr/>
        </p:nvSpPr>
        <p:spPr>
          <a:xfrm>
            <a:off x="14502691" y="8934767"/>
            <a:ext cx="3573840" cy="580390"/>
          </a:xfrm>
          <a:prstGeom prst="rect">
            <a:avLst/>
          </a:prstGeom>
        </p:spPr>
        <p:txBody>
          <a:bodyPr lIns="0" tIns="0" rIns="0" bIns="0" rtlCol="0" anchor="t">
            <a:spAutoFit/>
          </a:bodyPr>
          <a:lstStyle/>
          <a:p>
            <a:pPr algn="ctr">
              <a:lnSpc>
                <a:spcPts val="4760"/>
              </a:lnSpc>
            </a:pPr>
            <a:r>
              <a:rPr lang="en-US" sz="3400">
                <a:solidFill>
                  <a:srgbClr val="000000"/>
                </a:solidFill>
                <a:latin typeface="Canva Sans" panose="020B0503030501040103"/>
              </a:rPr>
              <a:t>Alen</a:t>
            </a:r>
            <a:endParaRPr lang="en-US" sz="3400">
              <a:solidFill>
                <a:srgbClr val="000000"/>
              </a:solidFill>
              <a:latin typeface="Canva Sans" panose="020B0503030501040103"/>
            </a:endParaRPr>
          </a:p>
        </p:txBody>
      </p:sp>
      <p:sp>
        <p:nvSpPr>
          <p:cNvPr id="15" name="TextBox 15"/>
          <p:cNvSpPr txBox="1"/>
          <p:nvPr/>
        </p:nvSpPr>
        <p:spPr>
          <a:xfrm>
            <a:off x="11406577" y="8957119"/>
            <a:ext cx="1514475" cy="580390"/>
          </a:xfrm>
          <a:prstGeom prst="rect">
            <a:avLst/>
          </a:prstGeom>
        </p:spPr>
        <p:txBody>
          <a:bodyPr lIns="0" tIns="0" rIns="0" bIns="0" rtlCol="0" anchor="t">
            <a:spAutoFit/>
          </a:bodyPr>
          <a:lstStyle/>
          <a:p>
            <a:pPr algn="ctr">
              <a:lnSpc>
                <a:spcPts val="4760"/>
              </a:lnSpc>
            </a:pPr>
            <a:r>
              <a:rPr lang="en-US" sz="3400">
                <a:solidFill>
                  <a:srgbClr val="000000"/>
                </a:solidFill>
                <a:latin typeface="Canva Sans" panose="020B0503030501040103"/>
              </a:rPr>
              <a:t>Antony</a:t>
            </a:r>
            <a:endParaRPr lang="en-US" sz="3400">
              <a:solidFill>
                <a:srgbClr val="000000"/>
              </a:solidFill>
              <a:latin typeface="Canva Sans" panose="020B0503030501040103"/>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971800" cy="1583494"/>
          </a:xfrm>
          <a:custGeom>
            <a:avLst/>
            <a:gdLst/>
            <a:ahLst/>
            <a:cxnLst/>
            <a:rect l="l" t="t" r="r" b="b"/>
            <a:pathLst>
              <a:path w="2914162" h="1674800">
                <a:moveTo>
                  <a:pt x="0" y="0"/>
                </a:moveTo>
                <a:lnTo>
                  <a:pt x="2914162" y="0"/>
                </a:lnTo>
                <a:lnTo>
                  <a:pt x="2914162" y="1674801"/>
                </a:lnTo>
                <a:lnTo>
                  <a:pt x="0" y="1674801"/>
                </a:lnTo>
                <a:lnTo>
                  <a:pt x="0" y="0"/>
                </a:lnTo>
                <a:close/>
              </a:path>
            </a:pathLst>
          </a:custGeom>
          <a:blipFill>
            <a:blip r:embed="rId1"/>
            <a:stretch>
              <a:fillRect l="-2883" r="-2883"/>
            </a:stretch>
          </a:blipFill>
        </p:spPr>
        <p:txBody>
          <a:bodyPr/>
          <a:lstStyle/>
          <a:p>
            <a:endParaRPr lang="en-US"/>
          </a:p>
        </p:txBody>
      </p:sp>
      <p:sp>
        <p:nvSpPr>
          <p:cNvPr id="3" name="Freeform 3"/>
          <p:cNvSpPr/>
          <p:nvPr/>
        </p:nvSpPr>
        <p:spPr>
          <a:xfrm>
            <a:off x="15200851" y="0"/>
            <a:ext cx="3087149" cy="1583495"/>
          </a:xfrm>
          <a:custGeom>
            <a:avLst/>
            <a:gdLst/>
            <a:ahLst/>
            <a:cxnLst/>
            <a:rect l="l" t="t" r="r" b="b"/>
            <a:pathLst>
              <a:path w="3087149" h="1583495">
                <a:moveTo>
                  <a:pt x="0" y="0"/>
                </a:moveTo>
                <a:lnTo>
                  <a:pt x="3087149" y="0"/>
                </a:lnTo>
                <a:lnTo>
                  <a:pt x="3087149" y="1583495"/>
                </a:lnTo>
                <a:lnTo>
                  <a:pt x="0" y="1583495"/>
                </a:lnTo>
                <a:lnTo>
                  <a:pt x="0" y="0"/>
                </a:lnTo>
                <a:close/>
              </a:path>
            </a:pathLst>
          </a:custGeom>
          <a:blipFill>
            <a:blip r:embed="rId2"/>
            <a:stretch>
              <a:fillRect/>
            </a:stretch>
          </a:blipFill>
        </p:spPr>
        <p:txBody>
          <a:bodyPr/>
          <a:lstStyle/>
          <a:p>
            <a:endParaRPr lang="en-US"/>
          </a:p>
        </p:txBody>
      </p:sp>
      <p:grpSp>
        <p:nvGrpSpPr>
          <p:cNvPr id="4" name="Group 4"/>
          <p:cNvGrpSpPr/>
          <p:nvPr/>
        </p:nvGrpSpPr>
        <p:grpSpPr>
          <a:xfrm>
            <a:off x="2777204" y="0"/>
            <a:ext cx="12423647" cy="1583495"/>
            <a:chOff x="0" y="0"/>
            <a:chExt cx="3272072" cy="417052"/>
          </a:xfrm>
        </p:grpSpPr>
        <p:sp>
          <p:nvSpPr>
            <p:cNvPr id="5" name="Freeform 5"/>
            <p:cNvSpPr/>
            <p:nvPr/>
          </p:nvSpPr>
          <p:spPr>
            <a:xfrm>
              <a:off x="0" y="0"/>
              <a:ext cx="3272072" cy="417052"/>
            </a:xfrm>
            <a:custGeom>
              <a:avLst/>
              <a:gdLst/>
              <a:ahLst/>
              <a:cxnLst/>
              <a:rect l="l" t="t" r="r" b="b"/>
              <a:pathLst>
                <a:path w="3272072" h="417052">
                  <a:moveTo>
                    <a:pt x="0" y="0"/>
                  </a:moveTo>
                  <a:lnTo>
                    <a:pt x="3272072" y="0"/>
                  </a:lnTo>
                  <a:lnTo>
                    <a:pt x="3272072" y="417052"/>
                  </a:lnTo>
                  <a:lnTo>
                    <a:pt x="0" y="417052"/>
                  </a:lnTo>
                  <a:close/>
                </a:path>
              </a:pathLst>
            </a:custGeom>
            <a:solidFill>
              <a:srgbClr val="000000"/>
            </a:solidFill>
          </p:spPr>
          <p:txBody>
            <a:bodyPr/>
            <a:lstStyle/>
            <a:p>
              <a:endParaRPr lang="en-US"/>
            </a:p>
          </p:txBody>
        </p:sp>
        <p:sp>
          <p:nvSpPr>
            <p:cNvPr id="6" name="TextBox 6"/>
            <p:cNvSpPr txBox="1"/>
            <p:nvPr/>
          </p:nvSpPr>
          <p:spPr>
            <a:xfrm>
              <a:off x="0" y="-38100"/>
              <a:ext cx="3272072" cy="455152"/>
            </a:xfrm>
            <a:prstGeom prst="rect">
              <a:avLst/>
            </a:prstGeom>
          </p:spPr>
          <p:txBody>
            <a:bodyPr lIns="50800" tIns="50800" rIns="50800" bIns="50800" rtlCol="0" anchor="ctr"/>
            <a:lstStyle/>
            <a:p>
              <a:pPr algn="ctr">
                <a:lnSpc>
                  <a:spcPts val="2660"/>
                </a:lnSpc>
                <a:spcBef>
                  <a:spcPct val="0"/>
                </a:spcBef>
              </a:pPr>
            </a:p>
          </p:txBody>
        </p:sp>
      </p:grpSp>
      <p:sp>
        <p:nvSpPr>
          <p:cNvPr id="7" name="TextBox 7"/>
          <p:cNvSpPr txBox="1"/>
          <p:nvPr/>
        </p:nvSpPr>
        <p:spPr>
          <a:xfrm>
            <a:off x="1661699" y="1775258"/>
            <a:ext cx="3316337" cy="1321424"/>
          </a:xfrm>
          <a:prstGeom prst="rect">
            <a:avLst/>
          </a:prstGeom>
        </p:spPr>
        <p:txBody>
          <a:bodyPr lIns="0" tIns="0" rIns="0" bIns="0" rtlCol="0" anchor="t">
            <a:spAutoFit/>
          </a:bodyPr>
          <a:lstStyle/>
          <a:p>
            <a:pPr algn="ctr">
              <a:lnSpc>
                <a:spcPts val="10640"/>
              </a:lnSpc>
            </a:pPr>
            <a:r>
              <a:rPr lang="en-US" sz="7600">
                <a:solidFill>
                  <a:srgbClr val="000000"/>
                </a:solidFill>
                <a:latin typeface="Bobby Jones"/>
              </a:rPr>
              <a:t>THE IDEA</a:t>
            </a:r>
            <a:endParaRPr lang="en-US" sz="7600">
              <a:solidFill>
                <a:srgbClr val="000000"/>
              </a:solidFill>
              <a:latin typeface="Bobby Jones"/>
            </a:endParaRPr>
          </a:p>
        </p:txBody>
      </p:sp>
      <p:sp>
        <p:nvSpPr>
          <p:cNvPr id="8" name="TextBox 8"/>
          <p:cNvSpPr txBox="1"/>
          <p:nvPr/>
        </p:nvSpPr>
        <p:spPr>
          <a:xfrm>
            <a:off x="346022" y="3483263"/>
            <a:ext cx="17941978" cy="4931410"/>
          </a:xfrm>
          <a:prstGeom prst="rect">
            <a:avLst/>
          </a:prstGeom>
        </p:spPr>
        <p:txBody>
          <a:bodyPr lIns="0" tIns="0" rIns="0" bIns="0" rtlCol="0" anchor="t">
            <a:spAutoFit/>
          </a:bodyPr>
          <a:lstStyle/>
          <a:p>
            <a:pPr marL="690880" lvl="1" indent="-345440">
              <a:lnSpc>
                <a:spcPts val="4480"/>
              </a:lnSpc>
              <a:buFont typeface="Arial" panose="020B0604020202020204"/>
              <a:buChar char="•"/>
            </a:pPr>
            <a:r>
              <a:rPr lang="en-US" sz="3200">
                <a:solidFill>
                  <a:srgbClr val="000000"/>
                </a:solidFill>
                <a:latin typeface="Bobby Jones"/>
              </a:rPr>
              <a:t>We aim to create a software application that will provide an easy interface for a sustainable, cost efficient and an easily accessible mode of transport.</a:t>
            </a:r>
            <a:endParaRPr lang="en-US" sz="3200">
              <a:solidFill>
                <a:srgbClr val="000000"/>
              </a:solidFill>
              <a:latin typeface="Bobby Jones"/>
            </a:endParaRPr>
          </a:p>
          <a:p>
            <a:pPr>
              <a:lnSpc>
                <a:spcPts val="4200"/>
              </a:lnSpc>
            </a:pPr>
            <a:endParaRPr lang="en-US" sz="3200">
              <a:solidFill>
                <a:srgbClr val="000000"/>
              </a:solidFill>
              <a:latin typeface="Bobby Jones"/>
            </a:endParaRPr>
          </a:p>
          <a:p>
            <a:pPr marL="690880" lvl="1" indent="-345440">
              <a:lnSpc>
                <a:spcPts val="4480"/>
              </a:lnSpc>
              <a:buFont typeface="Arial" panose="020B0604020202020204"/>
              <a:buChar char="•"/>
            </a:pPr>
            <a:r>
              <a:rPr lang="en-US" sz="3200">
                <a:solidFill>
                  <a:srgbClr val="000000"/>
                </a:solidFill>
                <a:latin typeface="Bobby Jones"/>
              </a:rPr>
              <a:t>The rates will be brought down far below to what is being charged right now and our application will be able to calculate the cost at the rate of 1rs per km.</a:t>
            </a:r>
            <a:endParaRPr lang="en-US" sz="3200">
              <a:solidFill>
                <a:srgbClr val="000000"/>
              </a:solidFill>
              <a:latin typeface="Bobby Jones"/>
            </a:endParaRPr>
          </a:p>
          <a:p>
            <a:pPr>
              <a:lnSpc>
                <a:spcPts val="4200"/>
              </a:lnSpc>
            </a:pPr>
            <a:endParaRPr lang="en-US" sz="3200">
              <a:solidFill>
                <a:srgbClr val="000000"/>
              </a:solidFill>
              <a:latin typeface="Bobby Jones"/>
            </a:endParaRPr>
          </a:p>
          <a:p>
            <a:pPr marL="647700" lvl="1" indent="-323850">
              <a:lnSpc>
                <a:spcPts val="4200"/>
              </a:lnSpc>
              <a:buFont typeface="Arial" panose="020B0604020202020204"/>
              <a:buChar char="•"/>
            </a:pPr>
            <a:r>
              <a:rPr lang="en-US" sz="3000">
                <a:solidFill>
                  <a:srgbClr val="000000"/>
                </a:solidFill>
                <a:latin typeface="Bobby Jones"/>
              </a:rPr>
              <a:t>The users themselves will be driving the cars thereby attracting the interest of driving </a:t>
            </a:r>
            <a:endParaRPr lang="en-US" sz="3000">
              <a:solidFill>
                <a:srgbClr val="000000"/>
              </a:solidFill>
              <a:latin typeface="Bobby Jones"/>
            </a:endParaRPr>
          </a:p>
          <a:p>
            <a:pPr>
              <a:lnSpc>
                <a:spcPts val="4480"/>
              </a:lnSpc>
            </a:pPr>
            <a:r>
              <a:rPr lang="en-US" sz="3200">
                <a:solidFill>
                  <a:srgbClr val="000000"/>
                </a:solidFill>
                <a:latin typeface="Bobby Jones"/>
              </a:rPr>
              <a:t>enthusiast.</a:t>
            </a:r>
            <a:endParaRPr lang="en-US" sz="3200">
              <a:solidFill>
                <a:srgbClr val="000000"/>
              </a:solidFill>
              <a:latin typeface="Bobby Jones"/>
            </a:endParaRPr>
          </a:p>
          <a:p>
            <a:pPr>
              <a:lnSpc>
                <a:spcPts val="4200"/>
              </a:lnSpc>
            </a:pPr>
            <a:endParaRPr lang="en-US" sz="3200">
              <a:solidFill>
                <a:srgbClr val="000000"/>
              </a:solidFill>
              <a:latin typeface="Bobby Jone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914162" cy="1583495"/>
          </a:xfrm>
          <a:custGeom>
            <a:avLst/>
            <a:gdLst/>
            <a:ahLst/>
            <a:cxnLst/>
            <a:rect l="l" t="t" r="r" b="b"/>
            <a:pathLst>
              <a:path w="2914162" h="1583495">
                <a:moveTo>
                  <a:pt x="0" y="0"/>
                </a:moveTo>
                <a:lnTo>
                  <a:pt x="2914162" y="0"/>
                </a:lnTo>
                <a:lnTo>
                  <a:pt x="2914162" y="1583495"/>
                </a:lnTo>
                <a:lnTo>
                  <a:pt x="0" y="1583495"/>
                </a:lnTo>
                <a:lnTo>
                  <a:pt x="0" y="0"/>
                </a:lnTo>
                <a:close/>
              </a:path>
            </a:pathLst>
          </a:custGeom>
          <a:blipFill>
            <a:blip r:embed="rId1"/>
            <a:stretch>
              <a:fillRect/>
            </a:stretch>
          </a:blipFill>
        </p:spPr>
        <p:txBody>
          <a:bodyPr/>
          <a:lstStyle/>
          <a:p>
            <a:endParaRPr lang="en-US"/>
          </a:p>
        </p:txBody>
      </p:sp>
      <p:sp>
        <p:nvSpPr>
          <p:cNvPr id="3" name="Freeform 3"/>
          <p:cNvSpPr/>
          <p:nvPr/>
        </p:nvSpPr>
        <p:spPr>
          <a:xfrm>
            <a:off x="15200851" y="0"/>
            <a:ext cx="3087149" cy="1583495"/>
          </a:xfrm>
          <a:custGeom>
            <a:avLst/>
            <a:gdLst/>
            <a:ahLst/>
            <a:cxnLst/>
            <a:rect l="l" t="t" r="r" b="b"/>
            <a:pathLst>
              <a:path w="3087149" h="1583495">
                <a:moveTo>
                  <a:pt x="0" y="0"/>
                </a:moveTo>
                <a:lnTo>
                  <a:pt x="3087149" y="0"/>
                </a:lnTo>
                <a:lnTo>
                  <a:pt x="3087149" y="1583495"/>
                </a:lnTo>
                <a:lnTo>
                  <a:pt x="0" y="1583495"/>
                </a:lnTo>
                <a:lnTo>
                  <a:pt x="0" y="0"/>
                </a:lnTo>
                <a:close/>
              </a:path>
            </a:pathLst>
          </a:custGeom>
          <a:blipFill>
            <a:blip r:embed="rId2"/>
            <a:stretch>
              <a:fillRect/>
            </a:stretch>
          </a:blipFill>
        </p:spPr>
        <p:txBody>
          <a:bodyPr/>
          <a:lstStyle/>
          <a:p>
            <a:endParaRPr lang="en-US"/>
          </a:p>
        </p:txBody>
      </p:sp>
      <p:grpSp>
        <p:nvGrpSpPr>
          <p:cNvPr id="4" name="Group 4"/>
          <p:cNvGrpSpPr/>
          <p:nvPr/>
        </p:nvGrpSpPr>
        <p:grpSpPr>
          <a:xfrm>
            <a:off x="2777204" y="0"/>
            <a:ext cx="12423647" cy="1583495"/>
            <a:chOff x="0" y="0"/>
            <a:chExt cx="3272072" cy="417052"/>
          </a:xfrm>
        </p:grpSpPr>
        <p:sp>
          <p:nvSpPr>
            <p:cNvPr id="5" name="Freeform 5"/>
            <p:cNvSpPr/>
            <p:nvPr/>
          </p:nvSpPr>
          <p:spPr>
            <a:xfrm>
              <a:off x="0" y="0"/>
              <a:ext cx="3272072" cy="417052"/>
            </a:xfrm>
            <a:custGeom>
              <a:avLst/>
              <a:gdLst/>
              <a:ahLst/>
              <a:cxnLst/>
              <a:rect l="l" t="t" r="r" b="b"/>
              <a:pathLst>
                <a:path w="3272072" h="417052">
                  <a:moveTo>
                    <a:pt x="0" y="0"/>
                  </a:moveTo>
                  <a:lnTo>
                    <a:pt x="3272072" y="0"/>
                  </a:lnTo>
                  <a:lnTo>
                    <a:pt x="3272072" y="417052"/>
                  </a:lnTo>
                  <a:lnTo>
                    <a:pt x="0" y="417052"/>
                  </a:lnTo>
                  <a:close/>
                </a:path>
              </a:pathLst>
            </a:custGeom>
            <a:solidFill>
              <a:srgbClr val="000000"/>
            </a:solidFill>
          </p:spPr>
          <p:txBody>
            <a:bodyPr/>
            <a:lstStyle/>
            <a:p>
              <a:endParaRPr lang="en-US"/>
            </a:p>
          </p:txBody>
        </p:sp>
        <p:sp>
          <p:nvSpPr>
            <p:cNvPr id="6" name="TextBox 6"/>
            <p:cNvSpPr txBox="1"/>
            <p:nvPr/>
          </p:nvSpPr>
          <p:spPr>
            <a:xfrm>
              <a:off x="0" y="-38100"/>
              <a:ext cx="3272072" cy="455152"/>
            </a:xfrm>
            <a:prstGeom prst="rect">
              <a:avLst/>
            </a:prstGeom>
          </p:spPr>
          <p:txBody>
            <a:bodyPr lIns="50800" tIns="50800" rIns="50800" bIns="50800" rtlCol="0" anchor="ctr"/>
            <a:lstStyle/>
            <a:p>
              <a:pPr algn="ctr">
                <a:lnSpc>
                  <a:spcPts val="2660"/>
                </a:lnSpc>
                <a:spcBef>
                  <a:spcPct val="0"/>
                </a:spcBef>
              </a:pPr>
            </a:p>
          </p:txBody>
        </p:sp>
      </p:grpSp>
      <p:sp>
        <p:nvSpPr>
          <p:cNvPr id="7" name="TextBox 7"/>
          <p:cNvSpPr txBox="1"/>
          <p:nvPr/>
        </p:nvSpPr>
        <p:spPr>
          <a:xfrm>
            <a:off x="304824" y="3166941"/>
            <a:ext cx="17983176" cy="4527431"/>
          </a:xfrm>
          <a:prstGeom prst="rect">
            <a:avLst/>
          </a:prstGeom>
        </p:spPr>
        <p:txBody>
          <a:bodyPr lIns="0" tIns="0" rIns="0" bIns="0" rtlCol="0" anchor="t">
            <a:spAutoFit/>
          </a:bodyPr>
          <a:lstStyle/>
          <a:p>
            <a:pPr>
              <a:lnSpc>
                <a:spcPts val="4555"/>
              </a:lnSpc>
            </a:pPr>
            <a:r>
              <a:rPr lang="en-US" sz="3255">
                <a:solidFill>
                  <a:srgbClr val="000000"/>
                </a:solidFill>
                <a:latin typeface="Bobby Jones"/>
              </a:rPr>
              <a:t>small briefing : A car rental system in which the customer can drive the car. He can book any car from nearby hub station and pick up the car from there. After he drives he can bring the car back to any nearby hub station. The hub station includes charging and lounge facility.</a:t>
            </a:r>
            <a:endParaRPr lang="en-US" sz="3255">
              <a:solidFill>
                <a:srgbClr val="000000"/>
              </a:solidFill>
              <a:latin typeface="Bobby Jones"/>
            </a:endParaRPr>
          </a:p>
          <a:p>
            <a:pPr>
              <a:lnSpc>
                <a:spcPts val="4415"/>
              </a:lnSpc>
            </a:pPr>
            <a:r>
              <a:rPr lang="en-US" sz="3155">
                <a:solidFill>
                  <a:srgbClr val="000000"/>
                </a:solidFill>
                <a:latin typeface="Bobby Jones"/>
              </a:rPr>
              <a:t> </a:t>
            </a:r>
            <a:endParaRPr lang="en-US" sz="3155">
              <a:solidFill>
                <a:srgbClr val="000000"/>
              </a:solidFill>
              <a:latin typeface="Bobby Jones"/>
            </a:endParaRPr>
          </a:p>
          <a:p>
            <a:pPr>
              <a:lnSpc>
                <a:spcPts val="4555"/>
              </a:lnSpc>
            </a:pPr>
            <a:r>
              <a:rPr lang="en-US" sz="3255">
                <a:solidFill>
                  <a:srgbClr val="000000"/>
                </a:solidFill>
                <a:latin typeface="Bobby Jones"/>
              </a:rPr>
              <a:t>business plan: Mainly targeted towards lower middle class people , we get revenue from the ads that are displayed in the lounge area through digital advertisement, books etc.</a:t>
            </a:r>
            <a:endParaRPr lang="en-US" sz="3255">
              <a:solidFill>
                <a:srgbClr val="000000"/>
              </a:solidFill>
              <a:latin typeface="Bobby Jones"/>
            </a:endParaRPr>
          </a:p>
          <a:p>
            <a:pPr>
              <a:lnSpc>
                <a:spcPts val="4415"/>
              </a:lnSpc>
            </a:pPr>
            <a:endParaRPr lang="en-US" sz="3255">
              <a:solidFill>
                <a:srgbClr val="000000"/>
              </a:solidFill>
              <a:latin typeface="Bobby Jones"/>
            </a:endParaRPr>
          </a:p>
          <a:p>
            <a:pPr>
              <a:lnSpc>
                <a:spcPts val="4555"/>
              </a:lnSpc>
            </a:pPr>
            <a:r>
              <a:rPr lang="en-US" sz="3255">
                <a:solidFill>
                  <a:srgbClr val="000000"/>
                </a:solidFill>
                <a:latin typeface="Bobby Jones"/>
              </a:rPr>
              <a:t>a problem we might face: initial cost, competition from fellow companies </a:t>
            </a:r>
            <a:endParaRPr lang="en-US" sz="3255">
              <a:solidFill>
                <a:srgbClr val="000000"/>
              </a:solidFill>
              <a:latin typeface="Bobby Jone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2914162" cy="1583495"/>
          </a:xfrm>
          <a:custGeom>
            <a:avLst/>
            <a:gdLst/>
            <a:ahLst/>
            <a:cxnLst/>
            <a:rect l="l" t="t" r="r" b="b"/>
            <a:pathLst>
              <a:path w="2914162" h="1583495">
                <a:moveTo>
                  <a:pt x="0" y="0"/>
                </a:moveTo>
                <a:lnTo>
                  <a:pt x="2914162" y="0"/>
                </a:lnTo>
                <a:lnTo>
                  <a:pt x="2914162" y="1583495"/>
                </a:lnTo>
                <a:lnTo>
                  <a:pt x="0" y="1583495"/>
                </a:lnTo>
                <a:lnTo>
                  <a:pt x="0" y="0"/>
                </a:lnTo>
                <a:close/>
              </a:path>
            </a:pathLst>
          </a:custGeom>
          <a:blipFill>
            <a:blip r:embed="rId1"/>
            <a:stretch>
              <a:fillRect/>
            </a:stretch>
          </a:blipFill>
        </p:spPr>
        <p:txBody>
          <a:bodyPr/>
          <a:lstStyle/>
          <a:p>
            <a:endParaRPr lang="en-US"/>
          </a:p>
        </p:txBody>
      </p:sp>
      <p:sp>
        <p:nvSpPr>
          <p:cNvPr id="3" name="Freeform 3"/>
          <p:cNvSpPr/>
          <p:nvPr/>
        </p:nvSpPr>
        <p:spPr>
          <a:xfrm>
            <a:off x="15200851" y="0"/>
            <a:ext cx="3087149" cy="1583495"/>
          </a:xfrm>
          <a:custGeom>
            <a:avLst/>
            <a:gdLst/>
            <a:ahLst/>
            <a:cxnLst/>
            <a:rect l="l" t="t" r="r" b="b"/>
            <a:pathLst>
              <a:path w="3087149" h="1583495">
                <a:moveTo>
                  <a:pt x="0" y="0"/>
                </a:moveTo>
                <a:lnTo>
                  <a:pt x="3087149" y="0"/>
                </a:lnTo>
                <a:lnTo>
                  <a:pt x="3087149" y="1583495"/>
                </a:lnTo>
                <a:lnTo>
                  <a:pt x="0" y="1583495"/>
                </a:lnTo>
                <a:lnTo>
                  <a:pt x="0" y="0"/>
                </a:lnTo>
                <a:close/>
              </a:path>
            </a:pathLst>
          </a:custGeom>
          <a:blipFill>
            <a:blip r:embed="rId2"/>
            <a:stretch>
              <a:fillRect/>
            </a:stretch>
          </a:blipFill>
        </p:spPr>
        <p:txBody>
          <a:bodyPr/>
          <a:lstStyle/>
          <a:p>
            <a:endParaRPr lang="en-US"/>
          </a:p>
        </p:txBody>
      </p:sp>
      <p:grpSp>
        <p:nvGrpSpPr>
          <p:cNvPr id="4" name="Group 4"/>
          <p:cNvGrpSpPr/>
          <p:nvPr/>
        </p:nvGrpSpPr>
        <p:grpSpPr>
          <a:xfrm>
            <a:off x="2777204" y="0"/>
            <a:ext cx="12423647" cy="1583495"/>
            <a:chOff x="0" y="0"/>
            <a:chExt cx="3272072" cy="417052"/>
          </a:xfrm>
        </p:grpSpPr>
        <p:sp>
          <p:nvSpPr>
            <p:cNvPr id="5" name="Freeform 5"/>
            <p:cNvSpPr/>
            <p:nvPr/>
          </p:nvSpPr>
          <p:spPr>
            <a:xfrm>
              <a:off x="0" y="0"/>
              <a:ext cx="3272072" cy="417052"/>
            </a:xfrm>
            <a:custGeom>
              <a:avLst/>
              <a:gdLst/>
              <a:ahLst/>
              <a:cxnLst/>
              <a:rect l="l" t="t" r="r" b="b"/>
              <a:pathLst>
                <a:path w="3272072" h="417052">
                  <a:moveTo>
                    <a:pt x="0" y="0"/>
                  </a:moveTo>
                  <a:lnTo>
                    <a:pt x="3272072" y="0"/>
                  </a:lnTo>
                  <a:lnTo>
                    <a:pt x="3272072" y="417052"/>
                  </a:lnTo>
                  <a:lnTo>
                    <a:pt x="0" y="417052"/>
                  </a:lnTo>
                  <a:close/>
                </a:path>
              </a:pathLst>
            </a:custGeom>
            <a:solidFill>
              <a:srgbClr val="000000"/>
            </a:solidFill>
          </p:spPr>
          <p:txBody>
            <a:bodyPr/>
            <a:lstStyle/>
            <a:p>
              <a:endParaRPr lang="en-US"/>
            </a:p>
          </p:txBody>
        </p:sp>
        <p:sp>
          <p:nvSpPr>
            <p:cNvPr id="6" name="TextBox 6"/>
            <p:cNvSpPr txBox="1"/>
            <p:nvPr/>
          </p:nvSpPr>
          <p:spPr>
            <a:xfrm>
              <a:off x="0" y="-38100"/>
              <a:ext cx="3272072" cy="455152"/>
            </a:xfrm>
            <a:prstGeom prst="rect">
              <a:avLst/>
            </a:prstGeom>
          </p:spPr>
          <p:txBody>
            <a:bodyPr lIns="50800" tIns="50800" rIns="50800" bIns="50800" rtlCol="0" anchor="ctr"/>
            <a:lstStyle/>
            <a:p>
              <a:pPr algn="ctr">
                <a:lnSpc>
                  <a:spcPts val="2660"/>
                </a:lnSpc>
                <a:spcBef>
                  <a:spcPct val="0"/>
                </a:spcBef>
              </a:pPr>
            </a:p>
          </p:txBody>
        </p:sp>
      </p:grpSp>
      <p:sp>
        <p:nvSpPr>
          <p:cNvPr id="7" name="TextBox 7"/>
          <p:cNvSpPr txBox="1"/>
          <p:nvPr/>
        </p:nvSpPr>
        <p:spPr>
          <a:xfrm>
            <a:off x="611519" y="1917139"/>
            <a:ext cx="3483412" cy="889622"/>
          </a:xfrm>
          <a:prstGeom prst="rect">
            <a:avLst/>
          </a:prstGeom>
        </p:spPr>
        <p:txBody>
          <a:bodyPr lIns="0" tIns="0" rIns="0" bIns="0" rtlCol="0" anchor="t">
            <a:spAutoFit/>
          </a:bodyPr>
          <a:lstStyle/>
          <a:p>
            <a:pPr algn="ctr">
              <a:lnSpc>
                <a:spcPts val="7140"/>
              </a:lnSpc>
            </a:pPr>
            <a:r>
              <a:rPr lang="en-US" sz="5100" u="sng">
                <a:solidFill>
                  <a:srgbClr val="000000"/>
                </a:solidFill>
                <a:latin typeface="Bobby Jones"/>
              </a:rPr>
              <a:t>Value Added</a:t>
            </a:r>
            <a:endParaRPr lang="en-US" sz="5100" u="sng">
              <a:solidFill>
                <a:srgbClr val="000000"/>
              </a:solidFill>
              <a:latin typeface="Bobby Jones"/>
            </a:endParaRPr>
          </a:p>
        </p:txBody>
      </p:sp>
      <p:sp>
        <p:nvSpPr>
          <p:cNvPr id="8" name="TextBox 8"/>
          <p:cNvSpPr txBox="1"/>
          <p:nvPr/>
        </p:nvSpPr>
        <p:spPr>
          <a:xfrm>
            <a:off x="611519" y="3044348"/>
            <a:ext cx="3487222" cy="639444"/>
          </a:xfrm>
          <a:prstGeom prst="rect">
            <a:avLst/>
          </a:prstGeom>
        </p:spPr>
        <p:txBody>
          <a:bodyPr lIns="0" tIns="0" rIns="0" bIns="0" rtlCol="0" anchor="t">
            <a:spAutoFit/>
          </a:bodyPr>
          <a:lstStyle/>
          <a:p>
            <a:pPr algn="ctr">
              <a:lnSpc>
                <a:spcPts val="5180"/>
              </a:lnSpc>
            </a:pPr>
            <a:r>
              <a:rPr lang="en-US" sz="3700" u="sng">
                <a:solidFill>
                  <a:srgbClr val="000000"/>
                </a:solidFill>
                <a:latin typeface="Bobby Jones"/>
              </a:rPr>
              <a:t>FUNCTIONAL VALUE</a:t>
            </a:r>
            <a:endParaRPr lang="en-US" sz="3700" u="sng">
              <a:solidFill>
                <a:srgbClr val="000000"/>
              </a:solidFill>
              <a:latin typeface="Bobby Jones"/>
            </a:endParaRPr>
          </a:p>
        </p:txBody>
      </p:sp>
      <p:sp>
        <p:nvSpPr>
          <p:cNvPr id="9" name="TextBox 9"/>
          <p:cNvSpPr txBox="1"/>
          <p:nvPr/>
        </p:nvSpPr>
        <p:spPr>
          <a:xfrm>
            <a:off x="515419" y="3931443"/>
            <a:ext cx="17257161" cy="2299219"/>
          </a:xfrm>
          <a:prstGeom prst="rect">
            <a:avLst/>
          </a:prstGeom>
        </p:spPr>
        <p:txBody>
          <a:bodyPr lIns="0" tIns="0" rIns="0" bIns="0" rtlCol="0" anchor="t">
            <a:spAutoFit/>
          </a:bodyPr>
          <a:lstStyle/>
          <a:p>
            <a:pPr>
              <a:lnSpc>
                <a:spcPts val="4590"/>
              </a:lnSpc>
            </a:pPr>
            <a:r>
              <a:rPr lang="en-US" sz="3280">
                <a:solidFill>
                  <a:srgbClr val="000000"/>
                </a:solidFill>
                <a:latin typeface="Bobby Jones"/>
              </a:rPr>
              <a:t>The application aims to provide help to those people who are interested in driving but cannot do so due to the lack of vehicles.The targeted customers being the lower midlle class who cannot afford expensive mode of transport.</a:t>
            </a:r>
            <a:endParaRPr lang="en-US" sz="3280">
              <a:solidFill>
                <a:srgbClr val="000000"/>
              </a:solidFill>
              <a:latin typeface="Bobby Jones"/>
            </a:endParaRPr>
          </a:p>
          <a:p>
            <a:pPr>
              <a:lnSpc>
                <a:spcPts val="4590"/>
              </a:lnSpc>
            </a:pPr>
            <a:endParaRPr lang="en-US" sz="3280">
              <a:solidFill>
                <a:srgbClr val="000000"/>
              </a:solidFill>
              <a:latin typeface="Bobby Jones"/>
            </a:endParaRPr>
          </a:p>
        </p:txBody>
      </p:sp>
      <p:sp>
        <p:nvSpPr>
          <p:cNvPr id="10" name="TextBox 10"/>
          <p:cNvSpPr txBox="1"/>
          <p:nvPr/>
        </p:nvSpPr>
        <p:spPr>
          <a:xfrm>
            <a:off x="515419" y="5872840"/>
            <a:ext cx="3173373" cy="639444"/>
          </a:xfrm>
          <a:prstGeom prst="rect">
            <a:avLst/>
          </a:prstGeom>
        </p:spPr>
        <p:txBody>
          <a:bodyPr lIns="0" tIns="0" rIns="0" bIns="0" rtlCol="0" anchor="t">
            <a:spAutoFit/>
          </a:bodyPr>
          <a:lstStyle/>
          <a:p>
            <a:pPr algn="ctr">
              <a:lnSpc>
                <a:spcPts val="5180"/>
              </a:lnSpc>
            </a:pPr>
            <a:r>
              <a:rPr lang="en-US" sz="3700" u="sng">
                <a:solidFill>
                  <a:srgbClr val="000000"/>
                </a:solidFill>
                <a:latin typeface="Bobby Jones"/>
              </a:rPr>
              <a:t>ECONOMIC VALUE</a:t>
            </a:r>
            <a:endParaRPr lang="en-US" sz="3700" u="sng">
              <a:solidFill>
                <a:srgbClr val="000000"/>
              </a:solidFill>
              <a:latin typeface="Bobby Jones"/>
            </a:endParaRPr>
          </a:p>
        </p:txBody>
      </p:sp>
      <p:sp>
        <p:nvSpPr>
          <p:cNvPr id="11" name="TextBox 11"/>
          <p:cNvSpPr txBox="1"/>
          <p:nvPr/>
        </p:nvSpPr>
        <p:spPr>
          <a:xfrm>
            <a:off x="245462" y="6750409"/>
            <a:ext cx="18042538" cy="1790065"/>
          </a:xfrm>
          <a:prstGeom prst="rect">
            <a:avLst/>
          </a:prstGeom>
        </p:spPr>
        <p:txBody>
          <a:bodyPr lIns="0" tIns="0" rIns="0" bIns="0" rtlCol="0" anchor="t">
            <a:spAutoFit/>
          </a:bodyPr>
          <a:lstStyle/>
          <a:p>
            <a:pPr>
              <a:lnSpc>
                <a:spcPts val="4760"/>
              </a:lnSpc>
            </a:pPr>
            <a:r>
              <a:rPr lang="en-US" sz="3400">
                <a:solidFill>
                  <a:srgbClr val="000000"/>
                </a:solidFill>
                <a:latin typeface="Bobby Jones"/>
              </a:rPr>
              <a:t>The funding required for  maintaining the cars and the pubs will  be found through sponsorship and advertisements provided in the hubs.Through this way the clients acan be provided with a cost efficient mode of transportation. </a:t>
            </a:r>
            <a:endParaRPr lang="en-US" sz="3400">
              <a:solidFill>
                <a:srgbClr val="000000"/>
              </a:solidFill>
              <a:latin typeface="Bobby Jone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4282" y="1028700"/>
            <a:ext cx="13659437" cy="9258300"/>
          </a:xfrm>
          <a:custGeom>
            <a:avLst/>
            <a:gdLst/>
            <a:ahLst/>
            <a:cxnLst/>
            <a:rect l="l" t="t" r="r" b="b"/>
            <a:pathLst>
              <a:path w="13659437" h="9258300">
                <a:moveTo>
                  <a:pt x="0" y="0"/>
                </a:moveTo>
                <a:lnTo>
                  <a:pt x="13659436" y="0"/>
                </a:lnTo>
                <a:lnTo>
                  <a:pt x="13659436" y="9258300"/>
                </a:lnTo>
                <a:lnTo>
                  <a:pt x="0" y="9258300"/>
                </a:lnTo>
                <a:lnTo>
                  <a:pt x="0" y="0"/>
                </a:lnTo>
                <a:close/>
              </a:path>
            </a:pathLst>
          </a:custGeom>
          <a:blipFill>
            <a:blip r:embed="rId1"/>
            <a:stretch>
              <a:fillRect t="-3196" r="-474" b="-3196"/>
            </a:stretch>
          </a:blipFill>
        </p:spPr>
        <p:txBody>
          <a:bodyPr/>
          <a:lstStyle/>
          <a:p>
            <a:endParaRPr lang="en-US"/>
          </a:p>
        </p:txBody>
      </p:sp>
      <p:grpSp>
        <p:nvGrpSpPr>
          <p:cNvPr id="3" name="Group 3"/>
          <p:cNvGrpSpPr/>
          <p:nvPr/>
        </p:nvGrpSpPr>
        <p:grpSpPr>
          <a:xfrm>
            <a:off x="0" y="1028700"/>
            <a:ext cx="2436022" cy="9258300"/>
            <a:chOff x="0" y="0"/>
            <a:chExt cx="641586" cy="2438400"/>
          </a:xfrm>
        </p:grpSpPr>
        <p:sp>
          <p:nvSpPr>
            <p:cNvPr id="4" name="Freeform 4"/>
            <p:cNvSpPr/>
            <p:nvPr/>
          </p:nvSpPr>
          <p:spPr>
            <a:xfrm>
              <a:off x="0" y="0"/>
              <a:ext cx="641586" cy="2438400"/>
            </a:xfrm>
            <a:custGeom>
              <a:avLst/>
              <a:gdLst/>
              <a:ahLst/>
              <a:cxnLst/>
              <a:rect l="l" t="t" r="r" b="b"/>
              <a:pathLst>
                <a:path w="641586" h="2438400">
                  <a:moveTo>
                    <a:pt x="0" y="0"/>
                  </a:moveTo>
                  <a:lnTo>
                    <a:pt x="641586" y="0"/>
                  </a:lnTo>
                  <a:lnTo>
                    <a:pt x="641586" y="2438400"/>
                  </a:lnTo>
                  <a:lnTo>
                    <a:pt x="0" y="2438400"/>
                  </a:lnTo>
                  <a:close/>
                </a:path>
              </a:pathLst>
            </a:custGeom>
            <a:solidFill>
              <a:srgbClr val="1C1E24"/>
            </a:solidFill>
          </p:spPr>
          <p:txBody>
            <a:bodyPr/>
            <a:lstStyle/>
            <a:p>
              <a:endParaRPr lang="en-US"/>
            </a:p>
          </p:txBody>
        </p:sp>
        <p:sp>
          <p:nvSpPr>
            <p:cNvPr id="5" name="TextBox 5"/>
            <p:cNvSpPr txBox="1"/>
            <p:nvPr/>
          </p:nvSpPr>
          <p:spPr>
            <a:xfrm>
              <a:off x="0" y="-38100"/>
              <a:ext cx="641586" cy="2476500"/>
            </a:xfrm>
            <a:prstGeom prst="rect">
              <a:avLst/>
            </a:prstGeom>
          </p:spPr>
          <p:txBody>
            <a:bodyPr lIns="50800" tIns="50800" rIns="50800" bIns="50800" rtlCol="0" anchor="ctr"/>
            <a:lstStyle/>
            <a:p>
              <a:pPr algn="ctr">
                <a:lnSpc>
                  <a:spcPts val="2660"/>
                </a:lnSpc>
              </a:pPr>
            </a:p>
          </p:txBody>
        </p:sp>
      </p:grpSp>
      <p:grpSp>
        <p:nvGrpSpPr>
          <p:cNvPr id="6" name="Group 6"/>
          <p:cNvGrpSpPr/>
          <p:nvPr/>
        </p:nvGrpSpPr>
        <p:grpSpPr>
          <a:xfrm>
            <a:off x="15867195" y="1028700"/>
            <a:ext cx="2420805" cy="9258300"/>
            <a:chOff x="0" y="0"/>
            <a:chExt cx="637578" cy="2438400"/>
          </a:xfrm>
        </p:grpSpPr>
        <p:sp>
          <p:nvSpPr>
            <p:cNvPr id="7" name="Freeform 7"/>
            <p:cNvSpPr/>
            <p:nvPr/>
          </p:nvSpPr>
          <p:spPr>
            <a:xfrm>
              <a:off x="0" y="0"/>
              <a:ext cx="637578" cy="2438400"/>
            </a:xfrm>
            <a:custGeom>
              <a:avLst/>
              <a:gdLst/>
              <a:ahLst/>
              <a:cxnLst/>
              <a:rect l="l" t="t" r="r" b="b"/>
              <a:pathLst>
                <a:path w="637578" h="2438400">
                  <a:moveTo>
                    <a:pt x="0" y="0"/>
                  </a:moveTo>
                  <a:lnTo>
                    <a:pt x="637578" y="0"/>
                  </a:lnTo>
                  <a:lnTo>
                    <a:pt x="637578" y="2438400"/>
                  </a:lnTo>
                  <a:lnTo>
                    <a:pt x="0" y="2438400"/>
                  </a:lnTo>
                  <a:close/>
                </a:path>
              </a:pathLst>
            </a:custGeom>
            <a:solidFill>
              <a:srgbClr val="1C1E24"/>
            </a:solidFill>
          </p:spPr>
          <p:txBody>
            <a:bodyPr/>
            <a:lstStyle/>
            <a:p>
              <a:endParaRPr lang="en-US"/>
            </a:p>
          </p:txBody>
        </p:sp>
        <p:sp>
          <p:nvSpPr>
            <p:cNvPr id="8" name="TextBox 8"/>
            <p:cNvSpPr txBox="1"/>
            <p:nvPr/>
          </p:nvSpPr>
          <p:spPr>
            <a:xfrm>
              <a:off x="0" y="-38100"/>
              <a:ext cx="637578" cy="2476500"/>
            </a:xfrm>
            <a:prstGeom prst="rect">
              <a:avLst/>
            </a:prstGeom>
          </p:spPr>
          <p:txBody>
            <a:bodyPr lIns="50800" tIns="50800" rIns="50800" bIns="50800" rtlCol="0" anchor="ctr"/>
            <a:lstStyle/>
            <a:p>
              <a:pPr algn="ctr">
                <a:lnSpc>
                  <a:spcPts val="2660"/>
                </a:lnSpc>
              </a:pPr>
            </a:p>
          </p:txBody>
        </p:sp>
      </p:grpSp>
      <p:grpSp>
        <p:nvGrpSpPr>
          <p:cNvPr id="9" name="Group 9"/>
          <p:cNvGrpSpPr/>
          <p:nvPr/>
        </p:nvGrpSpPr>
        <p:grpSpPr>
          <a:xfrm>
            <a:off x="0" y="0"/>
            <a:ext cx="18288000" cy="1028700"/>
            <a:chOff x="0" y="0"/>
            <a:chExt cx="4816593" cy="270933"/>
          </a:xfrm>
        </p:grpSpPr>
        <p:sp>
          <p:nvSpPr>
            <p:cNvPr id="10" name="Freeform 10"/>
            <p:cNvSpPr/>
            <p:nvPr/>
          </p:nvSpPr>
          <p:spPr>
            <a:xfrm>
              <a:off x="0" y="0"/>
              <a:ext cx="4816592" cy="270933"/>
            </a:xfrm>
            <a:custGeom>
              <a:avLst/>
              <a:gdLst/>
              <a:ahLst/>
              <a:cxnLst/>
              <a:rect l="l" t="t" r="r" b="b"/>
              <a:pathLst>
                <a:path w="4816592" h="270933">
                  <a:moveTo>
                    <a:pt x="0" y="0"/>
                  </a:moveTo>
                  <a:lnTo>
                    <a:pt x="4816592" y="0"/>
                  </a:lnTo>
                  <a:lnTo>
                    <a:pt x="4816592" y="270933"/>
                  </a:lnTo>
                  <a:lnTo>
                    <a:pt x="0" y="270933"/>
                  </a:lnTo>
                  <a:close/>
                </a:path>
              </a:pathLst>
            </a:custGeom>
            <a:solidFill>
              <a:srgbClr val="424755"/>
            </a:solidFill>
          </p:spPr>
          <p:txBody>
            <a:bodyPr/>
            <a:lstStyle/>
            <a:p>
              <a:endParaRPr lang="en-US"/>
            </a:p>
          </p:txBody>
        </p:sp>
        <p:sp>
          <p:nvSpPr>
            <p:cNvPr id="11" name="TextBox 11"/>
            <p:cNvSpPr txBox="1"/>
            <p:nvPr/>
          </p:nvSpPr>
          <p:spPr>
            <a:xfrm>
              <a:off x="0" y="-38100"/>
              <a:ext cx="4816593" cy="309033"/>
            </a:xfrm>
            <a:prstGeom prst="rect">
              <a:avLst/>
            </a:prstGeom>
          </p:spPr>
          <p:txBody>
            <a:bodyPr lIns="50800" tIns="50800" rIns="50800" bIns="50800" rtlCol="0" anchor="ctr"/>
            <a:lstStyle/>
            <a:p>
              <a:pPr algn="ctr">
                <a:lnSpc>
                  <a:spcPts val="2660"/>
                </a:lnSpc>
              </a:pPr>
            </a:p>
          </p:txBody>
        </p:sp>
      </p:grpSp>
      <p:sp>
        <p:nvSpPr>
          <p:cNvPr id="12" name="TextBox 12"/>
          <p:cNvSpPr txBox="1"/>
          <p:nvPr/>
        </p:nvSpPr>
        <p:spPr>
          <a:xfrm>
            <a:off x="142965" y="13659"/>
            <a:ext cx="8397925" cy="896607"/>
          </a:xfrm>
          <a:prstGeom prst="rect">
            <a:avLst/>
          </a:prstGeom>
        </p:spPr>
        <p:txBody>
          <a:bodyPr lIns="0" tIns="0" rIns="0" bIns="0" rtlCol="0" anchor="t">
            <a:spAutoFit/>
          </a:bodyPr>
          <a:lstStyle/>
          <a:p>
            <a:pPr>
              <a:lnSpc>
                <a:spcPts val="7280"/>
              </a:lnSpc>
            </a:pPr>
            <a:r>
              <a:rPr lang="en-US" sz="5200">
                <a:solidFill>
                  <a:srgbClr val="FFFFFF"/>
                </a:solidFill>
                <a:latin typeface="Bobby Jones"/>
              </a:rPr>
              <a:t>Prototype: Data Management</a:t>
            </a:r>
            <a:endParaRPr lang="en-US" sz="5200">
              <a:solidFill>
                <a:srgbClr val="FFFFFF"/>
              </a:solidFill>
              <a:latin typeface="Bobby Jone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900759" cy="2845235"/>
          </a:xfrm>
        </p:grpSpPr>
        <p:sp>
          <p:nvSpPr>
            <p:cNvPr id="3" name="Freeform 3"/>
            <p:cNvSpPr/>
            <p:nvPr/>
          </p:nvSpPr>
          <p:spPr>
            <a:xfrm>
              <a:off x="0" y="0"/>
              <a:ext cx="4900759" cy="2845235"/>
            </a:xfrm>
            <a:custGeom>
              <a:avLst/>
              <a:gdLst/>
              <a:ahLst/>
              <a:cxnLst/>
              <a:rect l="l" t="t" r="r" b="b"/>
              <a:pathLst>
                <a:path w="4900759" h="2845235">
                  <a:moveTo>
                    <a:pt x="0" y="0"/>
                  </a:moveTo>
                  <a:lnTo>
                    <a:pt x="4900759" y="0"/>
                  </a:lnTo>
                  <a:lnTo>
                    <a:pt x="4900759" y="2845235"/>
                  </a:lnTo>
                  <a:lnTo>
                    <a:pt x="0" y="2845235"/>
                  </a:lnTo>
                  <a:close/>
                </a:path>
              </a:pathLst>
            </a:custGeom>
            <a:solidFill>
              <a:srgbClr val="1C1E24"/>
            </a:solidFill>
          </p:spPr>
          <p:txBody>
            <a:bodyPr/>
            <a:lstStyle/>
            <a:p>
              <a:endParaRPr lang="en-US"/>
            </a:p>
          </p:txBody>
        </p:sp>
        <p:sp>
          <p:nvSpPr>
            <p:cNvPr id="4" name="TextBox 4"/>
            <p:cNvSpPr txBox="1"/>
            <p:nvPr/>
          </p:nvSpPr>
          <p:spPr>
            <a:xfrm>
              <a:off x="0" y="-38100"/>
              <a:ext cx="4900759" cy="2883335"/>
            </a:xfrm>
            <a:prstGeom prst="rect">
              <a:avLst/>
            </a:prstGeom>
          </p:spPr>
          <p:txBody>
            <a:bodyPr lIns="50800" tIns="50800" rIns="50800" bIns="50800" rtlCol="0" anchor="ctr"/>
            <a:lstStyle/>
            <a:p>
              <a:pPr algn="ctr">
                <a:lnSpc>
                  <a:spcPts val="2660"/>
                </a:lnSpc>
              </a:pPr>
            </a:p>
          </p:txBody>
        </p:sp>
      </p:grpSp>
      <p:sp>
        <p:nvSpPr>
          <p:cNvPr id="5" name="Freeform 5"/>
          <p:cNvSpPr/>
          <p:nvPr/>
        </p:nvSpPr>
        <p:spPr>
          <a:xfrm>
            <a:off x="3457569" y="390496"/>
            <a:ext cx="4065144" cy="8867804"/>
          </a:xfrm>
          <a:custGeom>
            <a:avLst/>
            <a:gdLst/>
            <a:ahLst/>
            <a:cxnLst/>
            <a:rect l="l" t="t" r="r" b="b"/>
            <a:pathLst>
              <a:path w="4065144" h="8867804">
                <a:moveTo>
                  <a:pt x="0" y="0"/>
                </a:moveTo>
                <a:lnTo>
                  <a:pt x="4065144" y="0"/>
                </a:lnTo>
                <a:lnTo>
                  <a:pt x="4065144" y="8867804"/>
                </a:lnTo>
                <a:lnTo>
                  <a:pt x="0" y="8867804"/>
                </a:lnTo>
                <a:lnTo>
                  <a:pt x="0" y="0"/>
                </a:lnTo>
                <a:close/>
              </a:path>
            </a:pathLst>
          </a:custGeom>
          <a:blipFill>
            <a:blip r:embed="rId1"/>
            <a:stretch>
              <a:fillRect l="-400" r="-400"/>
            </a:stretch>
          </a:blipFill>
        </p:spPr>
        <p:txBody>
          <a:bodyPr/>
          <a:lstStyle/>
          <a:p>
            <a:endParaRPr lang="en-US"/>
          </a:p>
        </p:txBody>
      </p:sp>
      <p:sp>
        <p:nvSpPr>
          <p:cNvPr id="6" name="Freeform 6"/>
          <p:cNvSpPr/>
          <p:nvPr/>
        </p:nvSpPr>
        <p:spPr>
          <a:xfrm>
            <a:off x="9818754" y="390496"/>
            <a:ext cx="4097682" cy="8867804"/>
          </a:xfrm>
          <a:custGeom>
            <a:avLst/>
            <a:gdLst/>
            <a:ahLst/>
            <a:cxnLst/>
            <a:rect l="l" t="t" r="r" b="b"/>
            <a:pathLst>
              <a:path w="4097682" h="8867804">
                <a:moveTo>
                  <a:pt x="0" y="0"/>
                </a:moveTo>
                <a:lnTo>
                  <a:pt x="4097682" y="0"/>
                </a:lnTo>
                <a:lnTo>
                  <a:pt x="4097682" y="8867804"/>
                </a:lnTo>
                <a:lnTo>
                  <a:pt x="0" y="8867804"/>
                </a:lnTo>
                <a:lnTo>
                  <a:pt x="0" y="0"/>
                </a:lnTo>
                <a:close/>
              </a:path>
            </a:pathLst>
          </a:custGeom>
          <a:blipFill>
            <a:blip r:embed="rId2"/>
            <a:stretch>
              <a:fillRect/>
            </a:stretch>
          </a:blipFill>
        </p:spPr>
        <p:txBody>
          <a:bodyPr/>
          <a:lstStyle/>
          <a:p>
            <a:endParaRPr lang="en-US"/>
          </a:p>
        </p:txBody>
      </p:sp>
      <p:sp>
        <p:nvSpPr>
          <p:cNvPr id="7" name="TextBox 7"/>
          <p:cNvSpPr txBox="1"/>
          <p:nvPr/>
        </p:nvSpPr>
        <p:spPr>
          <a:xfrm>
            <a:off x="2860284" y="9400468"/>
            <a:ext cx="5259714" cy="580390"/>
          </a:xfrm>
          <a:prstGeom prst="rect">
            <a:avLst/>
          </a:prstGeom>
        </p:spPr>
        <p:txBody>
          <a:bodyPr wrap="square" lIns="0" tIns="0" rIns="0" bIns="0" rtlCol="0" anchor="t">
            <a:spAutoFit/>
          </a:bodyPr>
          <a:lstStyle/>
          <a:p>
            <a:pPr algn="ctr">
              <a:lnSpc>
                <a:spcPts val="4760"/>
              </a:lnSpc>
            </a:pPr>
            <a:r>
              <a:rPr lang="en-US" sz="3400" dirty="0">
                <a:solidFill>
                  <a:srgbClr val="FFFFFF"/>
                </a:solidFill>
                <a:latin typeface="Canva Sans" panose="020B0503030501040103"/>
              </a:rPr>
              <a:t>Opening of interface</a:t>
            </a:r>
            <a:endParaRPr lang="en-US" sz="3400" dirty="0">
              <a:solidFill>
                <a:srgbClr val="FFFFFF"/>
              </a:solidFill>
              <a:latin typeface="Canva Sans" panose="020B0503030501040103"/>
            </a:endParaRPr>
          </a:p>
        </p:txBody>
      </p:sp>
      <p:sp>
        <p:nvSpPr>
          <p:cNvPr id="8" name="TextBox 8"/>
          <p:cNvSpPr txBox="1"/>
          <p:nvPr/>
        </p:nvSpPr>
        <p:spPr>
          <a:xfrm>
            <a:off x="10515600" y="9410700"/>
            <a:ext cx="2720340" cy="610235"/>
          </a:xfrm>
          <a:prstGeom prst="rect">
            <a:avLst/>
          </a:prstGeom>
        </p:spPr>
        <p:txBody>
          <a:bodyPr wrap="square" lIns="0" tIns="0" rIns="0" bIns="0" rtlCol="0" anchor="t">
            <a:spAutoFit/>
          </a:bodyPr>
          <a:lstStyle/>
          <a:p>
            <a:pPr algn="ctr">
              <a:lnSpc>
                <a:spcPts val="4760"/>
              </a:lnSpc>
            </a:pPr>
            <a:r>
              <a:rPr lang="en-US" sz="3400">
                <a:solidFill>
                  <a:srgbClr val="FFFFFF"/>
                </a:solidFill>
                <a:latin typeface="Canva Sans" panose="020B0503030501040103"/>
              </a:rPr>
              <a:t>Pickup</a:t>
            </a:r>
            <a:r>
              <a:rPr lang="en-IN" altLang="en-US" sz="3400">
                <a:solidFill>
                  <a:srgbClr val="FFFFFF"/>
                </a:solidFill>
                <a:latin typeface="Canva Sans" panose="020B0503030501040103"/>
              </a:rPr>
              <a:t> </a:t>
            </a:r>
            <a:r>
              <a:rPr lang="en-US" sz="3400">
                <a:solidFill>
                  <a:srgbClr val="FFFFFF"/>
                </a:solidFill>
                <a:latin typeface="Canva Sans" panose="020B0503030501040103"/>
              </a:rPr>
              <a:t>page</a:t>
            </a:r>
            <a:endParaRPr lang="en-US" sz="3400">
              <a:solidFill>
                <a:srgbClr val="FFFFFF"/>
              </a:solidFill>
              <a:latin typeface="Canva Sans" panose="020B0503030501040103"/>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2066</Words>
  <Application>WPS Presentation</Application>
  <PresentationFormat>Custom</PresentationFormat>
  <Paragraphs>52</Paragraphs>
  <Slides>7</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7</vt:i4>
      </vt:variant>
    </vt:vector>
  </HeadingPairs>
  <TitlesOfParts>
    <vt:vector size="17" baseType="lpstr">
      <vt:lpstr>Arial</vt:lpstr>
      <vt:lpstr>SimSun</vt:lpstr>
      <vt:lpstr>Wingdings</vt:lpstr>
      <vt:lpstr>Bobby Jones</vt:lpstr>
      <vt:lpstr>Arial</vt:lpstr>
      <vt:lpstr>Canva Sans</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statement: Team name:</dc:title>
  <dc:creator/>
  <cp:lastModifiedBy>Abhi</cp:lastModifiedBy>
  <cp:revision>3</cp:revision>
  <dcterms:created xsi:type="dcterms:W3CDTF">2006-08-16T00:00:00Z</dcterms:created>
  <dcterms:modified xsi:type="dcterms:W3CDTF">2023-12-16T09:09:57Z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D0B8E2A19E1D4B1B9FF78FF6E0FB94C0_12</vt:lpwstr>
  </property>
  <property fmtid="{D5CDD505-2E9C-101B-9397-08002B2CF9AE}" pid="3" name="KSOProductBuildVer">
    <vt:lpwstr>1033-12.2.0.13359</vt:lpwstr>
  </property>
</Properties>
</file>

<file path=docProps/thumbnail.jpeg>
</file>